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_rels/presentation.xml.rels" ContentType="application/vnd.openxmlformats-package.relationships+xml"/>
  <Override PartName="/ppt/media/image14.jpeg" ContentType="image/jpeg"/>
  <Override PartName="/ppt/media/image2.jpeg" ContentType="image/jpeg"/>
  <Override PartName="/ppt/media/image15.png" ContentType="image/png"/>
  <Override PartName="/ppt/media/image3.jpeg" ContentType="image/jpeg"/>
  <Override PartName="/ppt/media/image4.jpeg" ContentType="image/jpeg"/>
  <Override PartName="/ppt/media/image5.png" ContentType="image/png"/>
  <Override PartName="/ppt/media/image8.jpeg" ContentType="image/jpeg"/>
  <Override PartName="/ppt/media/image13.jpeg" ContentType="image/jpeg"/>
  <Override PartName="/ppt/media/image1.png" ContentType="image/png"/>
  <Override PartName="/ppt/media/image6.jpeg" ContentType="image/jpeg"/>
  <Override PartName="/ppt/media/image10.jpeg" ContentType="image/jpeg"/>
  <Override PartName="/ppt/media/image7.jpeg" ContentType="image/jpeg"/>
  <Override PartName="/ppt/media/image9.png" ContentType="image/png"/>
  <Override PartName="/ppt/media/image11.png" ContentType="image/png"/>
  <Override PartName="/ppt/media/image12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</p:sldMasterIdLst>
  <p:notesMasterIdLst>
    <p:notesMasterId r:id="rId49"/>
  </p:notes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notesMaster" Target="notesMasters/notesMaster1.xml"/><Relationship Id="rId50" Type="http://schemas.openxmlformats.org/officeDocument/2006/relationships/slide" Target="slides/slide1.xml"/><Relationship Id="rId51" Type="http://schemas.openxmlformats.org/officeDocument/2006/relationships/slide" Target="slides/slide2.xml"/><Relationship Id="rId52" Type="http://schemas.openxmlformats.org/officeDocument/2006/relationships/slide" Target="slides/slide3.xml"/><Relationship Id="rId53" Type="http://schemas.openxmlformats.org/officeDocument/2006/relationships/slide" Target="slides/slide4.xml"/><Relationship Id="rId54" Type="http://schemas.openxmlformats.org/officeDocument/2006/relationships/slide" Target="slides/slide5.xml"/><Relationship Id="rId55" Type="http://schemas.openxmlformats.org/officeDocument/2006/relationships/slide" Target="slides/slide6.xml"/><Relationship Id="rId56" Type="http://schemas.openxmlformats.org/officeDocument/2006/relationships/slide" Target="slides/slide7.xml"/><Relationship Id="rId57" Type="http://schemas.openxmlformats.org/officeDocument/2006/relationships/slide" Target="slides/slide8.xml"/><Relationship Id="rId58" Type="http://schemas.openxmlformats.org/officeDocument/2006/relationships/slide" Target="slides/slide9.xml"/><Relationship Id="rId59" Type="http://schemas.openxmlformats.org/officeDocument/2006/relationships/slide" Target="slides/slide10.xml"/><Relationship Id="rId60" Type="http://schemas.openxmlformats.org/officeDocument/2006/relationships/slide" Target="slides/slide11.xml"/><Relationship Id="rId61" Type="http://schemas.openxmlformats.org/officeDocument/2006/relationships/slide" Target="slides/slide12.xml"/><Relationship Id="rId62" Type="http://schemas.openxmlformats.org/officeDocument/2006/relationships/slide" Target="slides/slide13.xml"/><Relationship Id="rId63" Type="http://schemas.openxmlformats.org/officeDocument/2006/relationships/slide" Target="slides/slide14.xml"/><Relationship Id="rId64" Type="http://schemas.openxmlformats.org/officeDocument/2006/relationships/slide" Target="slides/slide15.xml"/><Relationship Id="rId65" Type="http://schemas.openxmlformats.org/officeDocument/2006/relationships/slide" Target="slides/slide16.xml"/><Relationship Id="rId66" Type="http://schemas.openxmlformats.org/officeDocument/2006/relationships/slide" Target="slides/slide17.xml"/><Relationship Id="rId67" Type="http://schemas.openxmlformats.org/officeDocument/2006/relationships/slide" Target="slides/slide18.xml"/><Relationship Id="rId68" Type="http://schemas.openxmlformats.org/officeDocument/2006/relationships/slide" Target="slides/slide19.xml"/><Relationship Id="rId69" Type="http://schemas.openxmlformats.org/officeDocument/2006/relationships/slide" Target="slides/slide20.xml"/><Relationship Id="rId70" Type="http://schemas.openxmlformats.org/officeDocument/2006/relationships/slide" Target="slides/slide21.xml"/><Relationship Id="rId71" Type="http://schemas.openxmlformats.org/officeDocument/2006/relationships/slide" Target="slides/slide22.xml"/><Relationship Id="rId72" Type="http://schemas.openxmlformats.org/officeDocument/2006/relationships/slide" Target="slides/slide23.xml"/><Relationship Id="rId73" Type="http://schemas.openxmlformats.org/officeDocument/2006/relationships/slide" Target="slides/slide24.xml"/><Relationship Id="rId74" Type="http://schemas.openxmlformats.org/officeDocument/2006/relationships/slide" Target="slides/slide25.xml"/><Relationship Id="rId7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B82E30E-221C-46FA-8EF0-A3905C13BF7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s://www.sciencephoto.com/media/c0304123/view" TargetMode="External"/><Relationship Id="rId2" Type="http://schemas.openxmlformats.org/officeDocument/2006/relationships/slide" Target="../slides/slide3.xml"/><Relationship Id="rId3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Ndn can help organizing the namespaces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that’s done, data discovery and provenance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Straight forward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Retrieval, transparent failover, and specialized operations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this work, we take a real access log and try to  quantify NDN’s improvements to a climate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workflow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1746 – Nollet - </a:t>
            </a:r>
            <a:r>
              <a:rPr b="0" lang="en-US" sz="2000" spc="-1" strike="noStrike">
                <a:solidFill>
                  <a:srgbClr val="75757a"/>
                </a:solidFill>
                <a:latin typeface="arial"/>
                <a:ea typeface="Arial"/>
              </a:rPr>
              <a:t>Get this image on: 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1"/>
              </a:rPr>
              <a:t>Science Photo Library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8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8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6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7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8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BD6D78B-5DCE-4D14-8CDA-8BE3B495033A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2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3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78E9979-E3EB-46FE-867F-2F0B16D52D1C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2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3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4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E3E4FC7-1841-4659-AB86-9CFFE5DF63FF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6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7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8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E5F51B7-A498-4B00-89E9-60C0C5C0D06F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7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8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9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7A02949-D323-4D08-A298-BC4D023CFAAD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5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6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7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D0B2D77C-AA63-4DB8-A286-B2CDFFFDC474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3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4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5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67BA47E-CD50-4ED9-8468-C8C92B565239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3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4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5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B09D90F-3ECB-4BDE-9469-99C662CF6E81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59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0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1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3192215-571E-46CD-9FAD-FA7FD45A41CC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3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4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5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F4C7A31-D378-4AE6-BA46-F79A79ACA0D7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5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6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7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D98FB4C-92CD-44AA-8A04-BA61753313C8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63;p14"/>
          <p:cNvSpPr/>
          <p:nvPr/>
        </p:nvSpPr>
        <p:spPr>
          <a:xfrm>
            <a:off x="1084320" y="1506240"/>
            <a:ext cx="2042640" cy="1353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680" bIns="67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87" name="Google Shape;64;p14"/>
          <p:cNvSpPr/>
          <p:nvPr/>
        </p:nvSpPr>
        <p:spPr>
          <a:xfrm>
            <a:off x="0" y="0"/>
            <a:ext cx="181440" cy="68558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88" name="Google Shape;67;p14"/>
          <p:cNvSpPr/>
          <p:nvPr/>
        </p:nvSpPr>
        <p:spPr>
          <a:xfrm>
            <a:off x="10515600" y="6343560"/>
            <a:ext cx="155412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89" name="Google Shape;68;p14"/>
          <p:cNvSpPr/>
          <p:nvPr/>
        </p:nvSpPr>
        <p:spPr>
          <a:xfrm>
            <a:off x="10972800" y="6309360"/>
            <a:ext cx="1371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F78E979B-A7DB-4F96-93C0-8C73622C3EDE}" type="slidenum">
              <a:rPr b="0" lang="en-US" sz="1800" spc="-1" strike="noStrike">
                <a:solidFill>
                  <a:srgbClr val="000000"/>
                </a:solidFill>
                <a:latin typeface="Montserrat"/>
                <a:ea typeface="Montserrat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99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0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4A622CF2-8B56-4C65-ADB1-51F6C8E8ACDB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4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5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23CABB4-CFA5-4229-8B9D-D4D6B3AF1285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13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14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FE008DB-4EA6-454B-B71C-90B7A6BAF76B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26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27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24B6FEA-9CFA-4FAD-BC19-6D7F197F2EBF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6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7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14E081D-C1B5-46B4-ADBE-1C82B984ED5B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3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4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BBB58B2E-124B-43C3-B4D9-9A96CB78F8EF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9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0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1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5BE013E8-C400-40B5-B5EA-1D1F6EE6EC27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9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0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C434DC9-1BF1-4358-A1EE-AF32E2CCB304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4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5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77E0750-0821-4ED0-95F1-1516EDF4AC2E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7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8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EC1E076-5471-474F-9B7C-92518A302419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8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9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FF2A2E2-069F-4373-8EC1-4BF154F6647B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173;p40"/>
          <p:cNvSpPr/>
          <p:nvPr/>
        </p:nvSpPr>
        <p:spPr>
          <a:xfrm>
            <a:off x="1084320" y="1506240"/>
            <a:ext cx="204084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89" name="Google Shape;174;p40"/>
          <p:cNvSpPr/>
          <p:nvPr/>
        </p:nvSpPr>
        <p:spPr>
          <a:xfrm>
            <a:off x="0" y="0"/>
            <a:ext cx="179640" cy="685404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90" name="Google Shape;175;p40"/>
          <p:cNvSpPr/>
          <p:nvPr/>
        </p:nvSpPr>
        <p:spPr>
          <a:xfrm>
            <a:off x="10987200" y="6492240"/>
            <a:ext cx="1189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E2CF0F7B-01D1-49F0-A907-E391FF1F313D}" type="slidenum">
              <a:rPr b="0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0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4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2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4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8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3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8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4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2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6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8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228;p53"/>
          <p:cNvSpPr/>
          <p:nvPr/>
        </p:nvSpPr>
        <p:spPr>
          <a:xfrm>
            <a:off x="1084320" y="1506240"/>
            <a:ext cx="2044080" cy="13680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8" name="Google Shape;229;p53"/>
          <p:cNvSpPr/>
          <p:nvPr/>
        </p:nvSpPr>
        <p:spPr>
          <a:xfrm>
            <a:off x="0" y="0"/>
            <a:ext cx="182880" cy="685728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4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2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6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8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7f4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0;p1"/>
          <p:cNvSpPr/>
          <p:nvPr/>
        </p:nvSpPr>
        <p:spPr>
          <a:xfrm>
            <a:off x="8277480" y="5619600"/>
            <a:ext cx="2995920" cy="133560"/>
          </a:xfrm>
          <a:prstGeom prst="rect">
            <a:avLst/>
          </a:prstGeom>
          <a:solidFill>
            <a:srgbClr val="800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6960" bIns="66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8" name="Google Shape;13;p1" descr=""/>
          <p:cNvPicPr/>
          <p:nvPr/>
        </p:nvPicPr>
        <p:blipFill>
          <a:blip r:embed="rId2"/>
          <a:stretch/>
        </p:blipFill>
        <p:spPr>
          <a:xfrm>
            <a:off x="101160" y="5577840"/>
            <a:ext cx="1910160" cy="125640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sshannigrahi@tntech.edu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tntech-ngin.github.io/F24-CSC4200/" TargetMode="External"/><Relationship Id="rId2" Type="http://schemas.openxmlformats.org/officeDocument/2006/relationships/hyperlink" Target="mailto:sshannigrahi@tntech.edu" TargetMode="External"/><Relationship Id="rId3" Type="http://schemas.openxmlformats.org/officeDocument/2006/relationships/slideLayout" Target="../slideLayouts/slideLayout1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https://www.sciencephoto.com/media/c0304123/view" TargetMode="External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284;p66"/>
          <p:cNvSpPr/>
          <p:nvPr/>
        </p:nvSpPr>
        <p:spPr>
          <a:xfrm>
            <a:off x="185400" y="2468880"/>
            <a:ext cx="112442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Montserrat"/>
                <a:ea typeface="Montserrat"/>
              </a:rPr>
              <a:t>CSC4200/5200 – COMPUTER NETWORKING</a:t>
            </a:r>
            <a:br>
              <a:rPr sz="2600"/>
            </a:b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600" spc="-1" strike="noStrike">
                <a:solidFill>
                  <a:srgbClr val="ce181e"/>
                </a:solidFill>
                <a:latin typeface="Montserrat"/>
                <a:ea typeface="Cantarell"/>
              </a:rPr>
              <a:t>Welcome and Introduction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Google Shape;285;p66"/>
          <p:cNvSpPr/>
          <p:nvPr/>
        </p:nvSpPr>
        <p:spPr>
          <a:xfrm>
            <a:off x="2817720" y="5402880"/>
            <a:ext cx="8623440" cy="11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454f5b"/>
                </a:solidFill>
                <a:latin typeface="Montserrat"/>
                <a:ea typeface="Montserrat"/>
              </a:rPr>
              <a:t>Instructor: Susmit Shannigrahi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1"/>
              </a:rPr>
              <a:t>sshannigrahi@tntech.edu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-webkit-standard"/>
                <a:ea typeface="Arial"/>
              </a:rPr>
              <a:t>Wheatstone Automatic transmitter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2" descr="-1743749853"/>
          <p:cNvPicPr/>
          <p:nvPr/>
        </p:nvPicPr>
        <p:blipFill>
          <a:blip r:embed="rId1"/>
          <a:stretch/>
        </p:blipFill>
        <p:spPr>
          <a:xfrm>
            <a:off x="609480" y="1873080"/>
            <a:ext cx="6552720" cy="4330440"/>
          </a:xfrm>
          <a:prstGeom prst="rect">
            <a:avLst/>
          </a:prstGeom>
          <a:ln w="0">
            <a:noFill/>
          </a:ln>
        </p:spPr>
      </p:pic>
      <p:sp>
        <p:nvSpPr>
          <p:cNvPr id="418" name="TextBox 4"/>
          <p:cNvSpPr/>
          <p:nvPr/>
        </p:nvSpPr>
        <p:spPr>
          <a:xfrm>
            <a:off x="7464600" y="2690280"/>
            <a:ext cx="617436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Messages were prepunched on a paper tape and </a:t>
            </a:r>
            <a:br>
              <a:rPr sz="1400"/>
            </a:b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then transmitted in Morse code at very </a:t>
            </a:r>
            <a:br>
              <a:rPr sz="1400"/>
            </a:b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high speed as the tape was fed through the machine.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-webkit-standard"/>
                <a:ea typeface="Arial"/>
              </a:rPr>
              <a:t>Punch Card Computers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Box 4"/>
          <p:cNvSpPr/>
          <p:nvPr/>
        </p:nvSpPr>
        <p:spPr>
          <a:xfrm>
            <a:off x="8252640" y="2837520"/>
            <a:ext cx="6174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Punched card computers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4" descr="How paper punch cards enabled the rise of computing, and shaped humanity."/>
          <p:cNvPicPr/>
          <p:nvPr/>
        </p:nvPicPr>
        <p:blipFill>
          <a:blip r:embed="rId1"/>
          <a:stretch/>
        </p:blipFill>
        <p:spPr>
          <a:xfrm>
            <a:off x="952560" y="2059920"/>
            <a:ext cx="7196760" cy="479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-webkit-standard"/>
                <a:ea typeface="Verdana"/>
              </a:rPr>
              <a:t>The ARPA Network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Picture 2" descr="A DARPA Perspective on the Development of the Internet | Defense Media  Network"/>
          <p:cNvPicPr/>
          <p:nvPr/>
        </p:nvPicPr>
        <p:blipFill>
          <a:blip r:embed="rId1"/>
          <a:stretch/>
        </p:blipFill>
        <p:spPr>
          <a:xfrm>
            <a:off x="3708720" y="1576440"/>
            <a:ext cx="4120200" cy="52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-webkit-standard"/>
                <a:ea typeface="Verdana"/>
              </a:rPr>
              <a:t>Packet Switching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Picture 2" descr="TCP/IP"/>
          <p:cNvPicPr/>
          <p:nvPr/>
        </p:nvPicPr>
        <p:blipFill>
          <a:blip r:embed="rId1"/>
          <a:stretch/>
        </p:blipFill>
        <p:spPr>
          <a:xfrm>
            <a:off x="2165040" y="2095200"/>
            <a:ext cx="7860960" cy="40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icture 2" descr=""/>
          <p:cNvPicPr/>
          <p:nvPr/>
        </p:nvPicPr>
        <p:blipFill>
          <a:blip r:embed="rId1"/>
          <a:stretch/>
        </p:blipFill>
        <p:spPr>
          <a:xfrm>
            <a:off x="2406960" y="2130120"/>
            <a:ext cx="4581360" cy="4227120"/>
          </a:xfrm>
          <a:prstGeom prst="rect">
            <a:avLst/>
          </a:prstGeom>
          <a:ln w="0">
            <a:noFill/>
          </a:ln>
        </p:spPr>
      </p:pic>
      <p:sp>
        <p:nvSpPr>
          <p:cNvPr id="427" name="TextBox 5"/>
          <p:cNvSpPr/>
          <p:nvPr/>
        </p:nvSpPr>
        <p:spPr>
          <a:xfrm>
            <a:off x="1017000" y="734400"/>
            <a:ext cx="61743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Verdana"/>
                <a:ea typeface="Verdana"/>
              </a:rPr>
              <a:t>Personal Computers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5"/>
          <p:cNvSpPr/>
          <p:nvPr/>
        </p:nvSpPr>
        <p:spPr>
          <a:xfrm>
            <a:off x="1017000" y="734400"/>
            <a:ext cx="61743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Verdana"/>
                <a:ea typeface="Verdana"/>
              </a:rPr>
              <a:t>Current Internet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Picture 2" descr="Opte Project: See Photos of Internet Mapping by Barrett Lyon | Time"/>
          <p:cNvPicPr/>
          <p:nvPr/>
        </p:nvPicPr>
        <p:blipFill>
          <a:blip r:embed="rId1"/>
          <a:stretch/>
        </p:blipFill>
        <p:spPr>
          <a:xfrm>
            <a:off x="3449520" y="1523880"/>
            <a:ext cx="649620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Box 5"/>
          <p:cNvSpPr/>
          <p:nvPr/>
        </p:nvSpPr>
        <p:spPr>
          <a:xfrm>
            <a:off x="1017000" y="734400"/>
            <a:ext cx="88308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Verdana"/>
                <a:ea typeface="Verdana"/>
              </a:rPr>
              <a:t>Current Internet’s Evolution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TextBox 2"/>
          <p:cNvSpPr/>
          <p:nvPr/>
        </p:nvSpPr>
        <p:spPr>
          <a:xfrm>
            <a:off x="3087360" y="3277800"/>
            <a:ext cx="7737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https://www.youtube.com/watch?v=DdaElt6oP6w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338;p75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Social Contract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Google Shape;339;p75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34" name="TextBox 1"/>
          <p:cNvSpPr/>
          <p:nvPr/>
        </p:nvSpPr>
        <p:spPr>
          <a:xfrm>
            <a:off x="1107720" y="1799640"/>
            <a:ext cx="61430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https://tinyurl.com/csc4200-mural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302;p69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Grading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Google Shape;303;p69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Class exams on each broad area – 20%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Every 2 weeks or so (~5 exams)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Projects + Demo – 35%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Approximately 5 projects with increasing difficulty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You will set up meetings with the TA to go over your code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3 exams – 35%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approximately once every month (September, October, November) – 35%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 Midterm/ Final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48000" indent="-15876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Class participation – 10%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Participate in breakout sessions and discussions.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Class is not easy – you will not do well if you don’t participate.</a:t>
            </a:r>
            <a:br>
              <a:rPr sz="1800"/>
            </a:b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2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308;p70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CSC5200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Google Shape;309;p70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Extra reading and writing assignments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290;p67"/>
          <p:cNvSpPr/>
          <p:nvPr/>
        </p:nvSpPr>
        <p:spPr>
          <a:xfrm>
            <a:off x="921600" y="0"/>
            <a:ext cx="10346760" cy="12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454f5b"/>
                </a:solidFill>
                <a:latin typeface="Montserrat"/>
                <a:ea typeface="Montserrat"/>
              </a:rPr>
              <a:t>Welcome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Google Shape;291;p67"/>
          <p:cNvSpPr/>
          <p:nvPr/>
        </p:nvSpPr>
        <p:spPr>
          <a:xfrm>
            <a:off x="914400" y="1737360"/>
            <a:ext cx="10571760" cy="49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Class website: </a:t>
            </a: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  <a:hlinkClick r:id="rId1"/>
              </a:rPr>
              <a:t>https://tntech-ngin.github.io/F24-CSC4200/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Syllabus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Grading policies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Homework and assignments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Instructor: Susmit Shannigrahi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Office hours: Monday, Tuesday 10-11AM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Email : </a:t>
            </a:r>
            <a:r>
              <a:rPr b="0" lang="en-US" sz="2000" spc="-1" strike="noStrike" u="sng">
                <a:solidFill>
                  <a:schemeClr val="hlink"/>
                </a:solidFill>
                <a:uFillTx/>
                <a:latin typeface="Verdana"/>
                <a:ea typeface="Verdana"/>
                <a:hlinkClick r:id="rId2"/>
              </a:rPr>
              <a:t>sshannigrahi@tntech.edu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GTA: Xi Wang</a:t>
            </a:r>
            <a:r>
              <a:rPr b="0" lang="en-US" sz="2000" spc="-1" strike="noStrike">
                <a:solidFill>
                  <a:srgbClr val="212121"/>
                </a:solidFill>
                <a:latin typeface="Verdana"/>
                <a:ea typeface="Verdana"/>
              </a:rPr>
              <a:t>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212121"/>
                </a:solidFill>
                <a:latin typeface="Verdana"/>
                <a:ea typeface="Verdana"/>
              </a:rPr>
              <a:t>Office hours –9-10AM Tuesday, 3:15-4:15 Thursday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16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Verdana"/>
                <a:ea typeface="Verdana"/>
              </a:rPr>
              <a:t>Email: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Calibri"/>
                <a:ea typeface="Arial"/>
              </a:rPr>
              <a:t>xwang45@tntech.edu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344;p76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Expectations from You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Google Shape;345;p76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Be communicative – if you need help, please ask</a:t>
            </a:r>
            <a:br>
              <a:rPr sz="1800"/>
            </a:b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Get started on the assignments sooner – they will take time</a:t>
            </a:r>
            <a:br>
              <a:rPr sz="1800"/>
            </a:b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This class is not easy!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Especially you haven’t learned the background material so far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17424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Need to work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outside class hours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For every hour of lecture, you need to spend about 2 hours to study</a:t>
            </a:r>
            <a:br>
              <a:rPr sz="2600"/>
            </a:b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Each lecture will have reading material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Verdana"/>
                <a:ea typeface="Verdana"/>
              </a:rPr>
              <a:t>Policies etc.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See below.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314;p71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Policies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Google Shape;315;p71"/>
          <p:cNvSpPr/>
          <p:nvPr/>
        </p:nvSpPr>
        <p:spPr>
          <a:xfrm>
            <a:off x="672840" y="1713240"/>
            <a:ext cx="10753560" cy="468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ChatGPT/CoPilot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7"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You may use it but must disclose it.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Need to be able to explain your code/algorithm/protocol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One late submission allowed (programming assignment), no questions asked. Homeworks are due on time.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Use it wisely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Max 7 days late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Submit to iLearn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Other late submissions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Flat 50% deducted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15876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No make-up exams.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Your responsibility to find conflicts and work with the instructor to resolve them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800" spc="-1" strike="noStrike">
                <a:solidFill>
                  <a:srgbClr val="ff0000"/>
                </a:solidFill>
                <a:latin typeface="Verdana"/>
                <a:ea typeface="Verdana"/>
              </a:rPr>
              <a:t>No cheating or plagiarism – Coding and/exams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1" lang="en-US" sz="1800" spc="-1" strike="noStrike">
                <a:solidFill>
                  <a:srgbClr val="ff0000"/>
                </a:solidFill>
                <a:latin typeface="Verdana"/>
                <a:ea typeface="Verdana"/>
              </a:rPr>
              <a:t>You will fail the class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15876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320;p72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Exams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Google Shape;321;p72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3 exams.</a:t>
            </a:r>
            <a:br>
              <a:rPr sz="1800"/>
            </a:b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1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Open book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Will be challenging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Memorizing will not help, you need to understand the topics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326;p73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Programming Assignments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Google Shape;327;p73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Need to run on Google Cloud VMs – Ubuntu-20.10 or newer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17424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Individual/Group assignments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 will learn how to break complex problems into smaller ones and divide tasks</a:t>
            </a:r>
            <a:br>
              <a:rPr sz="1800"/>
            </a:b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C/C++/Python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1" lang="en-US" sz="2200" spc="-1" strike="noStrike">
                <a:solidFill>
                  <a:srgbClr val="ce181e"/>
                </a:solidFill>
                <a:latin typeface="Arial"/>
                <a:ea typeface="Arial"/>
              </a:rPr>
              <a:t>If you want to use other languages, that’s okay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  <a:tabLst>
                <a:tab algn="l" pos="0"/>
              </a:tabLst>
            </a:pPr>
            <a:r>
              <a:rPr b="1" lang="en-US" sz="2200" spc="-1" strike="noStrike">
                <a:solidFill>
                  <a:srgbClr val="ce181e"/>
                </a:solidFill>
                <a:latin typeface="Arial"/>
                <a:ea typeface="Arial"/>
              </a:rPr>
              <a:t>Talk to the GTA/Instructor first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153000"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332;p74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454f5b"/>
                </a:solidFill>
                <a:latin typeface="Montserrat"/>
                <a:ea typeface="Montserrat"/>
              </a:rPr>
              <a:t>Logistics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Google Shape;333;p74"/>
          <p:cNvSpPr/>
          <p:nvPr/>
        </p:nvSpPr>
        <p:spPr>
          <a:xfrm>
            <a:off x="1081440" y="1989000"/>
            <a:ext cx="1034496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Slides and recordings will be posted on the class website in the evening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963334"/>
              </a:buClr>
              <a:buFont typeface="Noto Sans Symbols"/>
              <a:buChar char="▪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Use the Teams channel to discuss, reach me or the TA</a:t>
            </a:r>
            <a:br>
              <a:rPr sz="1800"/>
            </a:b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08;p70"/>
          <p:cNvSpPr/>
          <p:nvPr/>
        </p:nvSpPr>
        <p:spPr>
          <a:xfrm>
            <a:off x="921600" y="0"/>
            <a:ext cx="10344960" cy="12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000000"/>
                </a:solidFill>
                <a:latin typeface="Verdana"/>
                <a:ea typeface="Verdana"/>
              </a:rPr>
              <a:t>The Mother of All Networks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Picture 2" descr=""/>
          <p:cNvPicPr/>
          <p:nvPr/>
        </p:nvPicPr>
        <p:blipFill>
          <a:blip r:embed="rId1"/>
          <a:stretch/>
        </p:blipFill>
        <p:spPr>
          <a:xfrm>
            <a:off x="921600" y="1744560"/>
            <a:ext cx="5693400" cy="5038920"/>
          </a:xfrm>
          <a:prstGeom prst="rect">
            <a:avLst/>
          </a:prstGeom>
          <a:ln w="0">
            <a:noFill/>
          </a:ln>
        </p:spPr>
      </p:pic>
      <p:sp>
        <p:nvSpPr>
          <p:cNvPr id="399" name="TextBox 3"/>
          <p:cNvSpPr/>
          <p:nvPr/>
        </p:nvSpPr>
        <p:spPr>
          <a:xfrm>
            <a:off x="6615360" y="6476400"/>
            <a:ext cx="6174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latin typeface="arial"/>
                <a:ea typeface="Arial"/>
                <a:hlinkClick r:id="rId2"/>
              </a:rPr>
              <a:t>Science Photo Library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Verdana"/>
                <a:ea typeface="Verdana"/>
              </a:rPr>
              <a:t>The Optical Telegraph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Picture 2" descr="undefined"/>
          <p:cNvPicPr/>
          <p:nvPr/>
        </p:nvPicPr>
        <p:blipFill>
          <a:blip r:embed="rId1"/>
          <a:stretch/>
        </p:blipFill>
        <p:spPr>
          <a:xfrm>
            <a:off x="730440" y="1608120"/>
            <a:ext cx="3865320" cy="524952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4" descr="1114115390"/>
          <p:cNvPicPr/>
          <p:nvPr/>
        </p:nvPicPr>
        <p:blipFill>
          <a:blip r:embed="rId2"/>
          <a:stretch/>
        </p:blipFill>
        <p:spPr>
          <a:xfrm>
            <a:off x="6764760" y="1608120"/>
            <a:ext cx="3251160" cy="51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Verdana"/>
                <a:ea typeface="Verdana"/>
              </a:rPr>
              <a:t>The Optical Telegraph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Picture 4" descr="1114115390"/>
          <p:cNvPicPr/>
          <p:nvPr/>
        </p:nvPicPr>
        <p:blipFill>
          <a:blip r:embed="rId1"/>
          <a:stretch/>
        </p:blipFill>
        <p:spPr>
          <a:xfrm>
            <a:off x="7458480" y="1508400"/>
            <a:ext cx="3251160" cy="512352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4" descr="undefined"/>
          <p:cNvPicPr/>
          <p:nvPr/>
        </p:nvPicPr>
        <p:blipFill>
          <a:blip r:embed="rId2"/>
          <a:stretch/>
        </p:blipFill>
        <p:spPr>
          <a:xfrm>
            <a:off x="423720" y="1508400"/>
            <a:ext cx="64382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Verdana"/>
                <a:ea typeface="Verdana"/>
              </a:rPr>
              <a:t>The Electric Telegraph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Picture 2" descr="1114115627"/>
          <p:cNvPicPr/>
          <p:nvPr/>
        </p:nvPicPr>
        <p:blipFill>
          <a:blip r:embed="rId1"/>
          <a:stretch/>
        </p:blipFill>
        <p:spPr>
          <a:xfrm>
            <a:off x="989280" y="1776960"/>
            <a:ext cx="3744000" cy="480708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4" descr="1114115850"/>
          <p:cNvPicPr/>
          <p:nvPr/>
        </p:nvPicPr>
        <p:blipFill>
          <a:blip r:embed="rId2"/>
          <a:stretch/>
        </p:blipFill>
        <p:spPr>
          <a:xfrm>
            <a:off x="5320800" y="2026440"/>
            <a:ext cx="6552720" cy="37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Verdana"/>
                <a:ea typeface="Verdana"/>
              </a:rPr>
              <a:t>Connecting the World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" name="Picture 2" descr="-1743750877"/>
          <p:cNvPicPr/>
          <p:nvPr/>
        </p:nvPicPr>
        <p:blipFill>
          <a:blip r:embed="rId1"/>
          <a:stretch/>
        </p:blipFill>
        <p:spPr>
          <a:xfrm>
            <a:off x="853920" y="1992600"/>
            <a:ext cx="6552720" cy="4470120"/>
          </a:xfrm>
          <a:prstGeom prst="rect">
            <a:avLst/>
          </a:prstGeom>
          <a:ln w="0">
            <a:noFill/>
          </a:ln>
        </p:spPr>
      </p:pic>
      <p:sp>
        <p:nvSpPr>
          <p:cNvPr id="411" name="TextBox 3"/>
          <p:cNvSpPr/>
          <p:nvPr/>
        </p:nvSpPr>
        <p:spPr>
          <a:xfrm>
            <a:off x="7785360" y="3167280"/>
            <a:ext cx="61743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HMS </a:t>
            </a:r>
            <a:r>
              <a:rPr b="1" i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Agamemnon </a:t>
            </a: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encounters a whale during the laying </a:t>
            </a:r>
            <a:br>
              <a:rPr sz="1400"/>
            </a:br>
            <a:r>
              <a:rPr b="1" lang="en-US" sz="1400" spc="-1" strike="noStrike">
                <a:solidFill>
                  <a:srgbClr val="000000"/>
                </a:solidFill>
                <a:latin typeface="-webkit-standard"/>
                <a:ea typeface="Arial"/>
              </a:rPr>
              <a:t>of the first transatlantic cable, July 1858. </a:t>
            </a:r>
            <a:br>
              <a:rPr sz="1400"/>
            </a:b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Verdana"/>
                <a:ea typeface="Verdana"/>
              </a:rPr>
              <a:t>Transoceanic Cables Today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Picture 2" descr="Map Shows Extent of Undersea Internet Cables That Russians Could Cut"/>
          <p:cNvPicPr/>
          <p:nvPr/>
        </p:nvPicPr>
        <p:blipFill>
          <a:blip r:embed="rId1"/>
          <a:stretch/>
        </p:blipFill>
        <p:spPr>
          <a:xfrm>
            <a:off x="1482840" y="1742400"/>
            <a:ext cx="8889480" cy="444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Verdana"/>
                <a:ea typeface="Verdana"/>
              </a:rPr>
              <a:t>Hackers and Gamers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Box 2"/>
          <p:cNvSpPr/>
          <p:nvPr/>
        </p:nvSpPr>
        <p:spPr>
          <a:xfrm>
            <a:off x="642960" y="2469960"/>
            <a:ext cx="10895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-webkit-standard"/>
                <a:ea typeface="Arial"/>
              </a:rPr>
              <a:t>YOUR LUGGAGE AND TARTAN WILL BE SAFE BY THE NEXT TRAIN.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7094</TotalTime>
  <Application>LibreOffice/7.6.6.3$Linux_X86_64 LibreOffice_project/60$Build-3</Application>
  <AppVersion>15.0000</AppVersion>
  <Words>960</Words>
  <Paragraphs>164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lastPrinted>2023-08-18T01:15:16Z</cp:lastPrinted>
  <dcterms:modified xsi:type="dcterms:W3CDTF">2024-08-26T10:51:10Z</dcterms:modified>
  <cp:revision>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Widescreen</vt:lpwstr>
  </property>
  <property fmtid="{D5CDD505-2E9C-101B-9397-08002B2CF9AE}" pid="4" name="Slides">
    <vt:i4>25</vt:i4>
  </property>
</Properties>
</file>